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314" r:id="rId5"/>
    <p:sldId id="315" r:id="rId6"/>
    <p:sldId id="316" r:id="rId7"/>
    <p:sldId id="317" r:id="rId8"/>
    <p:sldId id="326" r:id="rId9"/>
    <p:sldId id="318" r:id="rId10"/>
    <p:sldId id="327" r:id="rId11"/>
    <p:sldId id="328" r:id="rId12"/>
    <p:sldId id="319" r:id="rId13"/>
    <p:sldId id="320" r:id="rId14"/>
    <p:sldId id="329" r:id="rId15"/>
    <p:sldId id="330" r:id="rId16"/>
    <p:sldId id="331" r:id="rId17"/>
    <p:sldId id="30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85" d="100"/>
          <a:sy n="85" d="100"/>
        </p:scale>
        <p:origin x="590" y="53"/>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5/17/2024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148863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3335393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693348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1226764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11087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355512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tuttion.it/amazon-prime-gratis-per-90-giorni-ed-in-offerta-per-gli-universitar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1.sv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teampedia.net/wiki/index.php?title=File:Business-presentation.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pngimg.com/download/60291"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F134530-4944-EF34-9CBD-75CA409C42D5}"/>
              </a:ext>
            </a:extLst>
          </p:cNvPr>
          <p:cNvSpPr txBox="1"/>
          <p:nvPr/>
        </p:nvSpPr>
        <p:spPr>
          <a:xfrm>
            <a:off x="6096000" y="375285"/>
            <a:ext cx="4896678" cy="362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cap="all" baseline="0">
                <a:solidFill>
                  <a:schemeClr val="bg1"/>
                </a:solidFill>
                <a:effectLst>
                  <a:outerShdw blurRad="38100" dist="38100" dir="2700000" algn="tl">
                    <a:srgbClr val="000000">
                      <a:alpha val="43137"/>
                    </a:srgbClr>
                  </a:outerShdw>
                </a:effectLst>
                <a:latin typeface="+mj-lt"/>
                <a:ea typeface="+mj-ea"/>
                <a:cs typeface="+mj-cs"/>
              </a:rPr>
              <a:t>Project : Amazon sales Analysis</a:t>
            </a:r>
          </a:p>
        </p:txBody>
      </p:sp>
      <p:pic>
        <p:nvPicPr>
          <p:cNvPr id="6" name="Picture 5" descr="A screen with a logo&#10;&#10;Description automatically generated">
            <a:extLst>
              <a:ext uri="{FF2B5EF4-FFF2-40B4-BE49-F238E27FC236}">
                <a16:creationId xmlns:a16="http://schemas.microsoft.com/office/drawing/2014/main" id="{FF9FCFED-0809-D670-DF75-67429FEFE39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727" r="37939" b="-1"/>
          <a:stretch/>
        </p:blipFill>
        <p:spPr>
          <a:xfrm>
            <a:off x="85745" y="10"/>
            <a:ext cx="6095980" cy="685799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a:noFill/>
        </p:spPr>
      </p:pic>
      <p:sp>
        <p:nvSpPr>
          <p:cNvPr id="9" name="TextBox 8">
            <a:extLst>
              <a:ext uri="{FF2B5EF4-FFF2-40B4-BE49-F238E27FC236}">
                <a16:creationId xmlns:a16="http://schemas.microsoft.com/office/drawing/2014/main" id="{0A56C77F-1BC5-7F5D-EBDE-D7D8B3CA708D}"/>
              </a:ext>
            </a:extLst>
          </p:cNvPr>
          <p:cNvSpPr txBox="1"/>
          <p:nvPr/>
        </p:nvSpPr>
        <p:spPr>
          <a:xfrm>
            <a:off x="6096000" y="4172990"/>
            <a:ext cx="4896677" cy="2309726"/>
          </a:xfrm>
          <a:prstGeom prst="rect">
            <a:avLst/>
          </a:prstGeom>
        </p:spPr>
        <p:txBody>
          <a:bodyPr vert="horz" lIns="91440" tIns="45720" rIns="91440" bIns="45720" rtlCol="0">
            <a:normAutofit/>
          </a:bodyPr>
          <a:lstStyle/>
          <a:p>
            <a:pPr>
              <a:lnSpc>
                <a:spcPct val="90000"/>
              </a:lnSpc>
              <a:spcAft>
                <a:spcPts val="1200"/>
              </a:spcAft>
              <a:buFont typeface="Arial" panose="020B0604020202020204" pitchFamily="34" charset="0"/>
            </a:pPr>
            <a:r>
              <a:rPr lang="en-US" sz="2000">
                <a:solidFill>
                  <a:schemeClr val="bg1"/>
                </a:solidFill>
              </a:rPr>
              <a:t>By HARI PRIYA GUDE</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pic>
        <p:nvPicPr>
          <p:cNvPr id="19" name="Picture 18">
            <a:extLst>
              <a:ext uri="{FF2B5EF4-FFF2-40B4-BE49-F238E27FC236}">
                <a16:creationId xmlns:a16="http://schemas.microsoft.com/office/drawing/2014/main" id="{1519F1E3-EE4C-7B54-61DB-18704754F3E9}"/>
              </a:ext>
            </a:extLst>
          </p:cNvPr>
          <p:cNvPicPr>
            <a:picLocks noChangeAspect="1"/>
          </p:cNvPicPr>
          <p:nvPr/>
        </p:nvPicPr>
        <p:blipFill>
          <a:blip r:embed="rId3"/>
          <a:stretch>
            <a:fillRect/>
          </a:stretch>
        </p:blipFill>
        <p:spPr>
          <a:xfrm>
            <a:off x="138261" y="0"/>
            <a:ext cx="6414940" cy="6858000"/>
          </a:xfrm>
          <a:prstGeom prst="rect">
            <a:avLst/>
          </a:prstGeom>
        </p:spPr>
      </p:pic>
      <p:pic>
        <p:nvPicPr>
          <p:cNvPr id="21" name="Picture 20">
            <a:extLst>
              <a:ext uri="{FF2B5EF4-FFF2-40B4-BE49-F238E27FC236}">
                <a16:creationId xmlns:a16="http://schemas.microsoft.com/office/drawing/2014/main" id="{ED4892F5-916E-12A3-F6C7-B8C699932084}"/>
              </a:ext>
            </a:extLst>
          </p:cNvPr>
          <p:cNvPicPr>
            <a:picLocks noChangeAspect="1"/>
          </p:cNvPicPr>
          <p:nvPr/>
        </p:nvPicPr>
        <p:blipFill>
          <a:blip r:embed="rId4"/>
          <a:stretch>
            <a:fillRect/>
          </a:stretch>
        </p:blipFill>
        <p:spPr>
          <a:xfrm>
            <a:off x="7477737" y="103303"/>
            <a:ext cx="3977985" cy="358171"/>
          </a:xfrm>
          <a:prstGeom prst="rect">
            <a:avLst/>
          </a:prstGeom>
        </p:spPr>
      </p:pic>
      <p:pic>
        <p:nvPicPr>
          <p:cNvPr id="23" name="Picture 22">
            <a:extLst>
              <a:ext uri="{FF2B5EF4-FFF2-40B4-BE49-F238E27FC236}">
                <a16:creationId xmlns:a16="http://schemas.microsoft.com/office/drawing/2014/main" id="{651E0B0D-590D-873A-C3BD-02A0D1D2DF08}"/>
              </a:ext>
            </a:extLst>
          </p:cNvPr>
          <p:cNvPicPr>
            <a:picLocks noChangeAspect="1"/>
          </p:cNvPicPr>
          <p:nvPr/>
        </p:nvPicPr>
        <p:blipFill>
          <a:blip r:embed="rId5"/>
          <a:stretch>
            <a:fillRect/>
          </a:stretch>
        </p:blipFill>
        <p:spPr>
          <a:xfrm>
            <a:off x="8270283" y="548567"/>
            <a:ext cx="2209992" cy="1044030"/>
          </a:xfrm>
          <a:prstGeom prst="rect">
            <a:avLst/>
          </a:prstGeom>
        </p:spPr>
      </p:pic>
      <p:pic>
        <p:nvPicPr>
          <p:cNvPr id="25" name="Picture 24">
            <a:extLst>
              <a:ext uri="{FF2B5EF4-FFF2-40B4-BE49-F238E27FC236}">
                <a16:creationId xmlns:a16="http://schemas.microsoft.com/office/drawing/2014/main" id="{5152C917-C2D8-701B-8D3B-E429B6E46914}"/>
              </a:ext>
            </a:extLst>
          </p:cNvPr>
          <p:cNvPicPr>
            <a:picLocks noChangeAspect="1"/>
          </p:cNvPicPr>
          <p:nvPr/>
        </p:nvPicPr>
        <p:blipFill>
          <a:blip r:embed="rId6"/>
          <a:stretch>
            <a:fillRect/>
          </a:stretch>
        </p:blipFill>
        <p:spPr>
          <a:xfrm>
            <a:off x="7115755" y="1903865"/>
            <a:ext cx="4701947" cy="342930"/>
          </a:xfrm>
          <a:prstGeom prst="rect">
            <a:avLst/>
          </a:prstGeom>
        </p:spPr>
      </p:pic>
      <p:pic>
        <p:nvPicPr>
          <p:cNvPr id="27" name="Picture 26">
            <a:extLst>
              <a:ext uri="{FF2B5EF4-FFF2-40B4-BE49-F238E27FC236}">
                <a16:creationId xmlns:a16="http://schemas.microsoft.com/office/drawing/2014/main" id="{54CD9E34-1EFB-9903-C01E-ED8CA00F8DB3}"/>
              </a:ext>
            </a:extLst>
          </p:cNvPr>
          <p:cNvPicPr>
            <a:picLocks noChangeAspect="1"/>
          </p:cNvPicPr>
          <p:nvPr/>
        </p:nvPicPr>
        <p:blipFill>
          <a:blip r:embed="rId7"/>
          <a:stretch>
            <a:fillRect/>
          </a:stretch>
        </p:blipFill>
        <p:spPr>
          <a:xfrm>
            <a:off x="6772825" y="3842417"/>
            <a:ext cx="5456393" cy="419136"/>
          </a:xfrm>
          <a:prstGeom prst="rect">
            <a:avLst/>
          </a:prstGeom>
        </p:spPr>
      </p:pic>
      <p:pic>
        <p:nvPicPr>
          <p:cNvPr id="29" name="Picture 28">
            <a:extLst>
              <a:ext uri="{FF2B5EF4-FFF2-40B4-BE49-F238E27FC236}">
                <a16:creationId xmlns:a16="http://schemas.microsoft.com/office/drawing/2014/main" id="{608FB340-E255-D182-7A73-E05D39969A4B}"/>
              </a:ext>
            </a:extLst>
          </p:cNvPr>
          <p:cNvPicPr>
            <a:picLocks noChangeAspect="1"/>
          </p:cNvPicPr>
          <p:nvPr/>
        </p:nvPicPr>
        <p:blipFill>
          <a:blip r:embed="rId8"/>
          <a:stretch>
            <a:fillRect/>
          </a:stretch>
        </p:blipFill>
        <p:spPr>
          <a:xfrm>
            <a:off x="7024103" y="4688542"/>
            <a:ext cx="5029636" cy="842682"/>
          </a:xfrm>
          <a:prstGeom prst="rect">
            <a:avLst/>
          </a:prstGeom>
        </p:spPr>
      </p:pic>
      <p:pic>
        <p:nvPicPr>
          <p:cNvPr id="31" name="Picture 30">
            <a:extLst>
              <a:ext uri="{FF2B5EF4-FFF2-40B4-BE49-F238E27FC236}">
                <a16:creationId xmlns:a16="http://schemas.microsoft.com/office/drawing/2014/main" id="{EAE0BBD5-21ED-C718-31C0-5E507A3BBC0D}"/>
              </a:ext>
            </a:extLst>
          </p:cNvPr>
          <p:cNvPicPr>
            <a:picLocks noChangeAspect="1"/>
          </p:cNvPicPr>
          <p:nvPr/>
        </p:nvPicPr>
        <p:blipFill>
          <a:blip r:embed="rId9"/>
          <a:stretch>
            <a:fillRect/>
          </a:stretch>
        </p:blipFill>
        <p:spPr>
          <a:xfrm>
            <a:off x="7024103" y="5766730"/>
            <a:ext cx="5044877" cy="959048"/>
          </a:xfrm>
          <a:prstGeom prst="rect">
            <a:avLst/>
          </a:prstGeom>
        </p:spPr>
      </p:pic>
      <p:pic>
        <p:nvPicPr>
          <p:cNvPr id="33" name="Picture 32">
            <a:extLst>
              <a:ext uri="{FF2B5EF4-FFF2-40B4-BE49-F238E27FC236}">
                <a16:creationId xmlns:a16="http://schemas.microsoft.com/office/drawing/2014/main" id="{D48DC018-16A7-D798-0FF0-3A6633A6B988}"/>
              </a:ext>
            </a:extLst>
          </p:cNvPr>
          <p:cNvPicPr>
            <a:picLocks noChangeAspect="1"/>
          </p:cNvPicPr>
          <p:nvPr/>
        </p:nvPicPr>
        <p:blipFill>
          <a:blip r:embed="rId10"/>
          <a:stretch>
            <a:fillRect/>
          </a:stretch>
        </p:blipFill>
        <p:spPr>
          <a:xfrm>
            <a:off x="6738531" y="2869331"/>
            <a:ext cx="5273497" cy="350550"/>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pic>
        <p:nvPicPr>
          <p:cNvPr id="3" name="Picture 2">
            <a:extLst>
              <a:ext uri="{FF2B5EF4-FFF2-40B4-BE49-F238E27FC236}">
                <a16:creationId xmlns:a16="http://schemas.microsoft.com/office/drawing/2014/main" id="{DC54A200-2836-EF2E-4052-6CA9F159B868}"/>
              </a:ext>
            </a:extLst>
          </p:cNvPr>
          <p:cNvPicPr>
            <a:picLocks noChangeAspect="1"/>
          </p:cNvPicPr>
          <p:nvPr/>
        </p:nvPicPr>
        <p:blipFill>
          <a:blip r:embed="rId3"/>
          <a:stretch>
            <a:fillRect/>
          </a:stretch>
        </p:blipFill>
        <p:spPr>
          <a:xfrm>
            <a:off x="0" y="0"/>
            <a:ext cx="7024103" cy="6033247"/>
          </a:xfrm>
          <a:prstGeom prst="rect">
            <a:avLst/>
          </a:prstGeom>
        </p:spPr>
      </p:pic>
      <p:pic>
        <p:nvPicPr>
          <p:cNvPr id="6" name="Picture 5">
            <a:extLst>
              <a:ext uri="{FF2B5EF4-FFF2-40B4-BE49-F238E27FC236}">
                <a16:creationId xmlns:a16="http://schemas.microsoft.com/office/drawing/2014/main" id="{65EB5B0C-BDB9-630C-E1E0-3B901BF1D339}"/>
              </a:ext>
            </a:extLst>
          </p:cNvPr>
          <p:cNvPicPr>
            <a:picLocks noChangeAspect="1"/>
          </p:cNvPicPr>
          <p:nvPr/>
        </p:nvPicPr>
        <p:blipFill>
          <a:blip r:embed="rId4"/>
          <a:stretch>
            <a:fillRect/>
          </a:stretch>
        </p:blipFill>
        <p:spPr>
          <a:xfrm>
            <a:off x="-1" y="6065451"/>
            <a:ext cx="7024103" cy="792549"/>
          </a:xfrm>
          <a:prstGeom prst="rect">
            <a:avLst/>
          </a:prstGeom>
        </p:spPr>
      </p:pic>
      <p:pic>
        <p:nvPicPr>
          <p:cNvPr id="8" name="Picture 7">
            <a:extLst>
              <a:ext uri="{FF2B5EF4-FFF2-40B4-BE49-F238E27FC236}">
                <a16:creationId xmlns:a16="http://schemas.microsoft.com/office/drawing/2014/main" id="{65CF14D7-1CAE-202B-46B4-A97EB81BD79C}"/>
              </a:ext>
            </a:extLst>
          </p:cNvPr>
          <p:cNvPicPr>
            <a:picLocks noChangeAspect="1"/>
          </p:cNvPicPr>
          <p:nvPr/>
        </p:nvPicPr>
        <p:blipFill>
          <a:blip r:embed="rId5"/>
          <a:stretch>
            <a:fillRect/>
          </a:stretch>
        </p:blipFill>
        <p:spPr>
          <a:xfrm>
            <a:off x="6862558" y="-9793"/>
            <a:ext cx="4549534" cy="937341"/>
          </a:xfrm>
          <a:prstGeom prst="rect">
            <a:avLst/>
          </a:prstGeom>
        </p:spPr>
      </p:pic>
      <p:pic>
        <p:nvPicPr>
          <p:cNvPr id="10" name="Picture 9">
            <a:extLst>
              <a:ext uri="{FF2B5EF4-FFF2-40B4-BE49-F238E27FC236}">
                <a16:creationId xmlns:a16="http://schemas.microsoft.com/office/drawing/2014/main" id="{7221CBF8-E80C-F593-D6E9-F980E52E866E}"/>
              </a:ext>
            </a:extLst>
          </p:cNvPr>
          <p:cNvPicPr>
            <a:picLocks noChangeAspect="1"/>
          </p:cNvPicPr>
          <p:nvPr/>
        </p:nvPicPr>
        <p:blipFill>
          <a:blip r:embed="rId6"/>
          <a:stretch>
            <a:fillRect/>
          </a:stretch>
        </p:blipFill>
        <p:spPr>
          <a:xfrm>
            <a:off x="6920528" y="1201042"/>
            <a:ext cx="3787468" cy="802159"/>
          </a:xfrm>
          <a:prstGeom prst="rect">
            <a:avLst/>
          </a:prstGeom>
        </p:spPr>
      </p:pic>
      <p:pic>
        <p:nvPicPr>
          <p:cNvPr id="12" name="Picture 11">
            <a:extLst>
              <a:ext uri="{FF2B5EF4-FFF2-40B4-BE49-F238E27FC236}">
                <a16:creationId xmlns:a16="http://schemas.microsoft.com/office/drawing/2014/main" id="{4E6B26D4-97CC-EFBC-15A2-16C308BCF0E6}"/>
              </a:ext>
            </a:extLst>
          </p:cNvPr>
          <p:cNvPicPr>
            <a:picLocks noChangeAspect="1"/>
          </p:cNvPicPr>
          <p:nvPr/>
        </p:nvPicPr>
        <p:blipFill>
          <a:blip r:embed="rId7"/>
          <a:stretch>
            <a:fillRect/>
          </a:stretch>
        </p:blipFill>
        <p:spPr>
          <a:xfrm>
            <a:off x="6985875" y="2255756"/>
            <a:ext cx="4677809" cy="899238"/>
          </a:xfrm>
          <a:prstGeom prst="rect">
            <a:avLst/>
          </a:prstGeom>
        </p:spPr>
      </p:pic>
      <p:pic>
        <p:nvPicPr>
          <p:cNvPr id="14" name="Picture 13">
            <a:extLst>
              <a:ext uri="{FF2B5EF4-FFF2-40B4-BE49-F238E27FC236}">
                <a16:creationId xmlns:a16="http://schemas.microsoft.com/office/drawing/2014/main" id="{B29025CE-AF32-F0AE-9C07-10F24D7BAD20}"/>
              </a:ext>
            </a:extLst>
          </p:cNvPr>
          <p:cNvPicPr>
            <a:picLocks noChangeAspect="1"/>
          </p:cNvPicPr>
          <p:nvPr/>
        </p:nvPicPr>
        <p:blipFill>
          <a:blip r:embed="rId8"/>
          <a:stretch>
            <a:fillRect/>
          </a:stretch>
        </p:blipFill>
        <p:spPr>
          <a:xfrm>
            <a:off x="7024102" y="3379356"/>
            <a:ext cx="3299746" cy="396274"/>
          </a:xfrm>
          <a:prstGeom prst="rect">
            <a:avLst/>
          </a:prstGeom>
        </p:spPr>
      </p:pic>
      <p:pic>
        <p:nvPicPr>
          <p:cNvPr id="16" name="Picture 15">
            <a:extLst>
              <a:ext uri="{FF2B5EF4-FFF2-40B4-BE49-F238E27FC236}">
                <a16:creationId xmlns:a16="http://schemas.microsoft.com/office/drawing/2014/main" id="{3F71C2A4-C348-31CD-56F5-7B6B087FE99C}"/>
              </a:ext>
            </a:extLst>
          </p:cNvPr>
          <p:cNvPicPr>
            <a:picLocks noChangeAspect="1"/>
          </p:cNvPicPr>
          <p:nvPr/>
        </p:nvPicPr>
        <p:blipFill>
          <a:blip r:embed="rId9"/>
          <a:stretch>
            <a:fillRect/>
          </a:stretch>
        </p:blipFill>
        <p:spPr>
          <a:xfrm>
            <a:off x="7024102" y="3904195"/>
            <a:ext cx="5403750" cy="624894"/>
          </a:xfrm>
          <a:prstGeom prst="rect">
            <a:avLst/>
          </a:prstGeom>
        </p:spPr>
      </p:pic>
      <p:pic>
        <p:nvPicPr>
          <p:cNvPr id="18" name="Picture 17">
            <a:extLst>
              <a:ext uri="{FF2B5EF4-FFF2-40B4-BE49-F238E27FC236}">
                <a16:creationId xmlns:a16="http://schemas.microsoft.com/office/drawing/2014/main" id="{5662B64A-01EE-2CAA-2285-F012AAF608B7}"/>
              </a:ext>
            </a:extLst>
          </p:cNvPr>
          <p:cNvPicPr>
            <a:picLocks noChangeAspect="1"/>
          </p:cNvPicPr>
          <p:nvPr/>
        </p:nvPicPr>
        <p:blipFill>
          <a:blip r:embed="rId10"/>
          <a:stretch>
            <a:fillRect/>
          </a:stretch>
        </p:blipFill>
        <p:spPr>
          <a:xfrm>
            <a:off x="6920528" y="4671889"/>
            <a:ext cx="5182049" cy="853514"/>
          </a:xfrm>
          <a:prstGeom prst="rect">
            <a:avLst/>
          </a:prstGeom>
        </p:spPr>
      </p:pic>
      <p:pic>
        <p:nvPicPr>
          <p:cNvPr id="22" name="Picture 21">
            <a:extLst>
              <a:ext uri="{FF2B5EF4-FFF2-40B4-BE49-F238E27FC236}">
                <a16:creationId xmlns:a16="http://schemas.microsoft.com/office/drawing/2014/main" id="{849307FB-8280-7F38-23AA-BC2BD1E7E6EB}"/>
              </a:ext>
            </a:extLst>
          </p:cNvPr>
          <p:cNvPicPr>
            <a:picLocks noChangeAspect="1"/>
          </p:cNvPicPr>
          <p:nvPr/>
        </p:nvPicPr>
        <p:blipFill>
          <a:blip r:embed="rId11"/>
          <a:stretch>
            <a:fillRect/>
          </a:stretch>
        </p:blipFill>
        <p:spPr>
          <a:xfrm>
            <a:off x="7830926" y="5525403"/>
            <a:ext cx="2385345" cy="1381557"/>
          </a:xfrm>
          <a:prstGeom prst="rect">
            <a:avLst/>
          </a:prstGeom>
        </p:spPr>
      </p:pic>
    </p:spTree>
    <p:extLst>
      <p:ext uri="{BB962C8B-B14F-4D97-AF65-F5344CB8AC3E}">
        <p14:creationId xmlns:p14="http://schemas.microsoft.com/office/powerpoint/2010/main" val="126839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dirty="0"/>
          </a:p>
        </p:txBody>
      </p:sp>
      <p:pic>
        <p:nvPicPr>
          <p:cNvPr id="4" name="Picture 3">
            <a:extLst>
              <a:ext uri="{FF2B5EF4-FFF2-40B4-BE49-F238E27FC236}">
                <a16:creationId xmlns:a16="http://schemas.microsoft.com/office/drawing/2014/main" id="{3B30CDF1-F92B-444F-E2A6-54EEBA73DCCB}"/>
              </a:ext>
            </a:extLst>
          </p:cNvPr>
          <p:cNvPicPr>
            <a:picLocks noChangeAspect="1"/>
          </p:cNvPicPr>
          <p:nvPr/>
        </p:nvPicPr>
        <p:blipFill>
          <a:blip r:embed="rId3"/>
          <a:stretch>
            <a:fillRect/>
          </a:stretch>
        </p:blipFill>
        <p:spPr>
          <a:xfrm>
            <a:off x="0" y="233083"/>
            <a:ext cx="7117977" cy="6749429"/>
          </a:xfrm>
          <a:prstGeom prst="rect">
            <a:avLst/>
          </a:prstGeom>
        </p:spPr>
      </p:pic>
      <p:pic>
        <p:nvPicPr>
          <p:cNvPr id="13" name="Picture 12">
            <a:extLst>
              <a:ext uri="{FF2B5EF4-FFF2-40B4-BE49-F238E27FC236}">
                <a16:creationId xmlns:a16="http://schemas.microsoft.com/office/drawing/2014/main" id="{F8940C77-FE1C-357E-CEE3-5C2138F58545}"/>
              </a:ext>
            </a:extLst>
          </p:cNvPr>
          <p:cNvPicPr>
            <a:picLocks noChangeAspect="1"/>
          </p:cNvPicPr>
          <p:nvPr/>
        </p:nvPicPr>
        <p:blipFill>
          <a:blip r:embed="rId4"/>
          <a:stretch>
            <a:fillRect/>
          </a:stretch>
        </p:blipFill>
        <p:spPr>
          <a:xfrm>
            <a:off x="7117977" y="0"/>
            <a:ext cx="3594847" cy="2196024"/>
          </a:xfrm>
          <a:prstGeom prst="rect">
            <a:avLst/>
          </a:prstGeom>
        </p:spPr>
      </p:pic>
      <p:pic>
        <p:nvPicPr>
          <p:cNvPr id="17" name="Picture 16">
            <a:extLst>
              <a:ext uri="{FF2B5EF4-FFF2-40B4-BE49-F238E27FC236}">
                <a16:creationId xmlns:a16="http://schemas.microsoft.com/office/drawing/2014/main" id="{21BC6B16-4FD0-F53D-A51D-6E334CE5A13C}"/>
              </a:ext>
            </a:extLst>
          </p:cNvPr>
          <p:cNvPicPr>
            <a:picLocks noChangeAspect="1"/>
          </p:cNvPicPr>
          <p:nvPr/>
        </p:nvPicPr>
        <p:blipFill>
          <a:blip r:embed="rId5"/>
          <a:stretch>
            <a:fillRect/>
          </a:stretch>
        </p:blipFill>
        <p:spPr>
          <a:xfrm>
            <a:off x="7224924" y="2345085"/>
            <a:ext cx="4465707" cy="744400"/>
          </a:xfrm>
          <a:prstGeom prst="rect">
            <a:avLst/>
          </a:prstGeom>
        </p:spPr>
      </p:pic>
      <p:pic>
        <p:nvPicPr>
          <p:cNvPr id="20" name="Picture 19">
            <a:extLst>
              <a:ext uri="{FF2B5EF4-FFF2-40B4-BE49-F238E27FC236}">
                <a16:creationId xmlns:a16="http://schemas.microsoft.com/office/drawing/2014/main" id="{7C195F5B-7877-DC1C-CF5E-EF26158BE570}"/>
              </a:ext>
            </a:extLst>
          </p:cNvPr>
          <p:cNvPicPr>
            <a:picLocks noChangeAspect="1"/>
          </p:cNvPicPr>
          <p:nvPr/>
        </p:nvPicPr>
        <p:blipFill>
          <a:blip r:embed="rId6"/>
          <a:stretch>
            <a:fillRect/>
          </a:stretch>
        </p:blipFill>
        <p:spPr>
          <a:xfrm>
            <a:off x="7388202" y="3238546"/>
            <a:ext cx="3619814" cy="419136"/>
          </a:xfrm>
          <a:prstGeom prst="rect">
            <a:avLst/>
          </a:prstGeom>
        </p:spPr>
      </p:pic>
      <p:pic>
        <p:nvPicPr>
          <p:cNvPr id="23" name="Picture 22">
            <a:extLst>
              <a:ext uri="{FF2B5EF4-FFF2-40B4-BE49-F238E27FC236}">
                <a16:creationId xmlns:a16="http://schemas.microsoft.com/office/drawing/2014/main" id="{44AB01CB-7BE8-41DE-0FB8-44252112EC74}"/>
              </a:ext>
            </a:extLst>
          </p:cNvPr>
          <p:cNvPicPr>
            <a:picLocks noChangeAspect="1"/>
          </p:cNvPicPr>
          <p:nvPr/>
        </p:nvPicPr>
        <p:blipFill>
          <a:blip r:embed="rId7"/>
          <a:stretch>
            <a:fillRect/>
          </a:stretch>
        </p:blipFill>
        <p:spPr>
          <a:xfrm>
            <a:off x="7224924" y="3884087"/>
            <a:ext cx="4160881" cy="815411"/>
          </a:xfrm>
          <a:prstGeom prst="rect">
            <a:avLst/>
          </a:prstGeom>
        </p:spPr>
      </p:pic>
      <p:pic>
        <p:nvPicPr>
          <p:cNvPr id="25" name="Picture 24">
            <a:extLst>
              <a:ext uri="{FF2B5EF4-FFF2-40B4-BE49-F238E27FC236}">
                <a16:creationId xmlns:a16="http://schemas.microsoft.com/office/drawing/2014/main" id="{B5A61328-CA54-049F-72EC-25EC04FDD493}"/>
              </a:ext>
            </a:extLst>
          </p:cNvPr>
          <p:cNvPicPr>
            <a:picLocks noChangeAspect="1"/>
          </p:cNvPicPr>
          <p:nvPr/>
        </p:nvPicPr>
        <p:blipFill>
          <a:blip r:embed="rId8"/>
          <a:stretch>
            <a:fillRect/>
          </a:stretch>
        </p:blipFill>
        <p:spPr>
          <a:xfrm>
            <a:off x="7224924" y="4925903"/>
            <a:ext cx="4861981" cy="388654"/>
          </a:xfrm>
          <a:prstGeom prst="rect">
            <a:avLst/>
          </a:prstGeom>
        </p:spPr>
      </p:pic>
      <p:pic>
        <p:nvPicPr>
          <p:cNvPr id="27" name="Picture 26">
            <a:extLst>
              <a:ext uri="{FF2B5EF4-FFF2-40B4-BE49-F238E27FC236}">
                <a16:creationId xmlns:a16="http://schemas.microsoft.com/office/drawing/2014/main" id="{2633E8EB-DBE5-D36A-022D-32D107F8D12C}"/>
              </a:ext>
            </a:extLst>
          </p:cNvPr>
          <p:cNvPicPr>
            <a:picLocks noChangeAspect="1"/>
          </p:cNvPicPr>
          <p:nvPr/>
        </p:nvPicPr>
        <p:blipFill>
          <a:blip r:embed="rId9"/>
          <a:stretch>
            <a:fillRect/>
          </a:stretch>
        </p:blipFill>
        <p:spPr>
          <a:xfrm>
            <a:off x="7270647" y="5540962"/>
            <a:ext cx="4770533" cy="327688"/>
          </a:xfrm>
          <a:prstGeom prst="rect">
            <a:avLst/>
          </a:prstGeom>
        </p:spPr>
      </p:pic>
      <p:pic>
        <p:nvPicPr>
          <p:cNvPr id="29" name="Picture 28">
            <a:extLst>
              <a:ext uri="{FF2B5EF4-FFF2-40B4-BE49-F238E27FC236}">
                <a16:creationId xmlns:a16="http://schemas.microsoft.com/office/drawing/2014/main" id="{5A1F412E-B691-5018-AB66-73DAF67ABF3D}"/>
              </a:ext>
            </a:extLst>
          </p:cNvPr>
          <p:cNvPicPr>
            <a:picLocks noChangeAspect="1"/>
          </p:cNvPicPr>
          <p:nvPr/>
        </p:nvPicPr>
        <p:blipFill>
          <a:blip r:embed="rId10"/>
          <a:stretch>
            <a:fillRect/>
          </a:stretch>
        </p:blipFill>
        <p:spPr>
          <a:xfrm>
            <a:off x="7270647" y="6177172"/>
            <a:ext cx="4557155" cy="434378"/>
          </a:xfrm>
          <a:prstGeom prst="rect">
            <a:avLst/>
          </a:prstGeom>
        </p:spPr>
      </p:pic>
    </p:spTree>
    <p:extLst>
      <p:ext uri="{BB962C8B-B14F-4D97-AF65-F5344CB8AC3E}">
        <p14:creationId xmlns:p14="http://schemas.microsoft.com/office/powerpoint/2010/main" val="2746293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dirty="0"/>
          </a:p>
        </p:txBody>
      </p:sp>
      <p:pic>
        <p:nvPicPr>
          <p:cNvPr id="3" name="Picture 2">
            <a:extLst>
              <a:ext uri="{FF2B5EF4-FFF2-40B4-BE49-F238E27FC236}">
                <a16:creationId xmlns:a16="http://schemas.microsoft.com/office/drawing/2014/main" id="{A54F6A63-0BD0-42B1-D0D5-00A450A820B4}"/>
              </a:ext>
            </a:extLst>
          </p:cNvPr>
          <p:cNvPicPr>
            <a:picLocks noChangeAspect="1"/>
          </p:cNvPicPr>
          <p:nvPr/>
        </p:nvPicPr>
        <p:blipFill>
          <a:blip r:embed="rId3"/>
          <a:stretch>
            <a:fillRect/>
          </a:stretch>
        </p:blipFill>
        <p:spPr>
          <a:xfrm>
            <a:off x="0" y="75361"/>
            <a:ext cx="7835153" cy="6782639"/>
          </a:xfrm>
          <a:prstGeom prst="rect">
            <a:avLst/>
          </a:prstGeom>
        </p:spPr>
      </p:pic>
      <p:pic>
        <p:nvPicPr>
          <p:cNvPr id="7" name="Picture 6">
            <a:extLst>
              <a:ext uri="{FF2B5EF4-FFF2-40B4-BE49-F238E27FC236}">
                <a16:creationId xmlns:a16="http://schemas.microsoft.com/office/drawing/2014/main" id="{90FE4595-7EAF-1F70-E7C0-85C9F96708E0}"/>
              </a:ext>
            </a:extLst>
          </p:cNvPr>
          <p:cNvPicPr>
            <a:picLocks noChangeAspect="1"/>
          </p:cNvPicPr>
          <p:nvPr/>
        </p:nvPicPr>
        <p:blipFill>
          <a:blip r:embed="rId4"/>
          <a:stretch>
            <a:fillRect/>
          </a:stretch>
        </p:blipFill>
        <p:spPr>
          <a:xfrm>
            <a:off x="7701358" y="722312"/>
            <a:ext cx="4356171" cy="464860"/>
          </a:xfrm>
          <a:prstGeom prst="rect">
            <a:avLst/>
          </a:prstGeom>
        </p:spPr>
      </p:pic>
      <p:pic>
        <p:nvPicPr>
          <p:cNvPr id="11" name="Picture 10">
            <a:extLst>
              <a:ext uri="{FF2B5EF4-FFF2-40B4-BE49-F238E27FC236}">
                <a16:creationId xmlns:a16="http://schemas.microsoft.com/office/drawing/2014/main" id="{DB6EC094-9FA4-9668-6809-E78B5E6F34BA}"/>
              </a:ext>
            </a:extLst>
          </p:cNvPr>
          <p:cNvPicPr>
            <a:picLocks noChangeAspect="1"/>
          </p:cNvPicPr>
          <p:nvPr/>
        </p:nvPicPr>
        <p:blipFill>
          <a:blip r:embed="rId5"/>
          <a:stretch>
            <a:fillRect/>
          </a:stretch>
        </p:blipFill>
        <p:spPr>
          <a:xfrm>
            <a:off x="7732649" y="1475952"/>
            <a:ext cx="4459351" cy="358171"/>
          </a:xfrm>
          <a:prstGeom prst="rect">
            <a:avLst/>
          </a:prstGeom>
        </p:spPr>
      </p:pic>
      <p:pic>
        <p:nvPicPr>
          <p:cNvPr id="14" name="Picture 13">
            <a:extLst>
              <a:ext uri="{FF2B5EF4-FFF2-40B4-BE49-F238E27FC236}">
                <a16:creationId xmlns:a16="http://schemas.microsoft.com/office/drawing/2014/main" id="{75A14E8D-E935-1F9C-A0FE-9ED9053F5D68}"/>
              </a:ext>
            </a:extLst>
          </p:cNvPr>
          <p:cNvPicPr>
            <a:picLocks noChangeAspect="1"/>
          </p:cNvPicPr>
          <p:nvPr/>
        </p:nvPicPr>
        <p:blipFill>
          <a:blip r:embed="rId6"/>
          <a:stretch>
            <a:fillRect/>
          </a:stretch>
        </p:blipFill>
        <p:spPr>
          <a:xfrm>
            <a:off x="7808596" y="1970090"/>
            <a:ext cx="3932261" cy="1151123"/>
          </a:xfrm>
          <a:prstGeom prst="rect">
            <a:avLst/>
          </a:prstGeom>
        </p:spPr>
      </p:pic>
      <p:pic>
        <p:nvPicPr>
          <p:cNvPr id="16" name="Picture 15">
            <a:extLst>
              <a:ext uri="{FF2B5EF4-FFF2-40B4-BE49-F238E27FC236}">
                <a16:creationId xmlns:a16="http://schemas.microsoft.com/office/drawing/2014/main" id="{DD046131-8004-9400-C87C-7BCA3605CE8F}"/>
              </a:ext>
            </a:extLst>
          </p:cNvPr>
          <p:cNvPicPr>
            <a:picLocks noChangeAspect="1"/>
          </p:cNvPicPr>
          <p:nvPr/>
        </p:nvPicPr>
        <p:blipFill>
          <a:blip r:embed="rId7"/>
          <a:stretch>
            <a:fillRect/>
          </a:stretch>
        </p:blipFill>
        <p:spPr>
          <a:xfrm>
            <a:off x="6528508" y="3257180"/>
            <a:ext cx="6073666" cy="358171"/>
          </a:xfrm>
          <a:prstGeom prst="rect">
            <a:avLst/>
          </a:prstGeom>
        </p:spPr>
      </p:pic>
      <p:pic>
        <p:nvPicPr>
          <p:cNvPr id="19" name="Picture 18">
            <a:extLst>
              <a:ext uri="{FF2B5EF4-FFF2-40B4-BE49-F238E27FC236}">
                <a16:creationId xmlns:a16="http://schemas.microsoft.com/office/drawing/2014/main" id="{92AAAD02-2FCD-0A3F-33FA-FC29CECD0197}"/>
              </a:ext>
            </a:extLst>
          </p:cNvPr>
          <p:cNvPicPr>
            <a:picLocks noChangeAspect="1"/>
          </p:cNvPicPr>
          <p:nvPr/>
        </p:nvPicPr>
        <p:blipFill>
          <a:blip r:embed="rId8"/>
          <a:stretch>
            <a:fillRect/>
          </a:stretch>
        </p:blipFill>
        <p:spPr>
          <a:xfrm>
            <a:off x="7362226" y="3792711"/>
            <a:ext cx="4829774" cy="799129"/>
          </a:xfrm>
          <a:prstGeom prst="rect">
            <a:avLst/>
          </a:prstGeom>
        </p:spPr>
      </p:pic>
      <p:pic>
        <p:nvPicPr>
          <p:cNvPr id="22" name="Picture 21">
            <a:extLst>
              <a:ext uri="{FF2B5EF4-FFF2-40B4-BE49-F238E27FC236}">
                <a16:creationId xmlns:a16="http://schemas.microsoft.com/office/drawing/2014/main" id="{D46491CB-4A87-68F6-1A71-ED8AE2E691B8}"/>
              </a:ext>
            </a:extLst>
          </p:cNvPr>
          <p:cNvPicPr>
            <a:picLocks noChangeAspect="1"/>
          </p:cNvPicPr>
          <p:nvPr/>
        </p:nvPicPr>
        <p:blipFill>
          <a:blip r:embed="rId9"/>
          <a:stretch>
            <a:fillRect/>
          </a:stretch>
        </p:blipFill>
        <p:spPr>
          <a:xfrm>
            <a:off x="7046712" y="4961715"/>
            <a:ext cx="5037257" cy="327688"/>
          </a:xfrm>
          <a:prstGeom prst="rect">
            <a:avLst/>
          </a:prstGeom>
        </p:spPr>
      </p:pic>
      <p:pic>
        <p:nvPicPr>
          <p:cNvPr id="26" name="Picture 25">
            <a:extLst>
              <a:ext uri="{FF2B5EF4-FFF2-40B4-BE49-F238E27FC236}">
                <a16:creationId xmlns:a16="http://schemas.microsoft.com/office/drawing/2014/main" id="{EC6CCE6A-03D2-A969-A4B7-2EDD7A766463}"/>
              </a:ext>
            </a:extLst>
          </p:cNvPr>
          <p:cNvPicPr>
            <a:picLocks noChangeAspect="1"/>
          </p:cNvPicPr>
          <p:nvPr/>
        </p:nvPicPr>
        <p:blipFill>
          <a:blip r:embed="rId10"/>
          <a:stretch>
            <a:fillRect/>
          </a:stretch>
        </p:blipFill>
        <p:spPr>
          <a:xfrm>
            <a:off x="7181991" y="5524242"/>
            <a:ext cx="5136144" cy="1222891"/>
          </a:xfrm>
          <a:prstGeom prst="rect">
            <a:avLst/>
          </a:prstGeom>
        </p:spPr>
      </p:pic>
    </p:spTree>
    <p:extLst>
      <p:ext uri="{BB962C8B-B14F-4D97-AF65-F5344CB8AC3E}">
        <p14:creationId xmlns:p14="http://schemas.microsoft.com/office/powerpoint/2010/main" val="4019371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9" name="TextBox 8">
            <a:extLst>
              <a:ext uri="{FF2B5EF4-FFF2-40B4-BE49-F238E27FC236}">
                <a16:creationId xmlns:a16="http://schemas.microsoft.com/office/drawing/2014/main" id="{6FE27D22-3938-FC0E-584E-AC5B2138FEC3}"/>
              </a:ext>
            </a:extLst>
          </p:cNvPr>
          <p:cNvSpPr txBox="1"/>
          <p:nvPr/>
        </p:nvSpPr>
        <p:spPr>
          <a:xfrm>
            <a:off x="788894" y="203991"/>
            <a:ext cx="6096000" cy="2308324"/>
          </a:xfrm>
          <a:prstGeom prst="rect">
            <a:avLst/>
          </a:prstGeom>
          <a:noFill/>
        </p:spPr>
        <p:txBody>
          <a:bodyPr wrap="square">
            <a:spAutoFit/>
          </a:bodyPr>
          <a:lstStyle/>
          <a:p>
            <a:pPr algn="l"/>
            <a:r>
              <a:rPr lang="en-US" b="1" i="0" dirty="0">
                <a:solidFill>
                  <a:srgbClr val="0D0D0D"/>
                </a:solidFill>
                <a:effectLst/>
                <a:highlight>
                  <a:srgbClr val="FFFFFF"/>
                </a:highlight>
                <a:latin typeface="Söhne"/>
              </a:rPr>
              <a:t>Introduction</a:t>
            </a:r>
            <a:endParaRPr lang="en-US" b="0" i="0" dirty="0">
              <a:solidFill>
                <a:srgbClr val="0D0D0D"/>
              </a:solidFill>
              <a:effectLst/>
              <a:highlight>
                <a:srgbClr val="FFFFFF"/>
              </a:highlight>
              <a:latin typeface="Söhne"/>
            </a:endParaRPr>
          </a:p>
          <a:p>
            <a:pPr algn="l"/>
            <a:r>
              <a:rPr lang="en-US" b="0" i="0" dirty="0">
                <a:solidFill>
                  <a:srgbClr val="0D0D0D"/>
                </a:solidFill>
                <a:effectLst/>
                <a:highlight>
                  <a:srgbClr val="FFFFFF"/>
                </a:highlight>
                <a:latin typeface="Söhne"/>
              </a:rPr>
              <a:t>Welcome to the presentation on our capstone project analyzing sales data from Amazon's three branches located in Mandalay, Yangon, and Naypyitaw. The primary objective of this project is to gain valuable insights into the factors affecting sales across these branches and to understand various aspects such as product performance, sales trends, customer behavior, and profitability.</a:t>
            </a:r>
          </a:p>
        </p:txBody>
      </p:sp>
      <p:sp>
        <p:nvSpPr>
          <p:cNvPr id="11" name="TextBox 10">
            <a:extLst>
              <a:ext uri="{FF2B5EF4-FFF2-40B4-BE49-F238E27FC236}">
                <a16:creationId xmlns:a16="http://schemas.microsoft.com/office/drawing/2014/main" id="{737E82CD-F24F-0115-3287-DD4C8B97137C}"/>
              </a:ext>
            </a:extLst>
          </p:cNvPr>
          <p:cNvSpPr txBox="1"/>
          <p:nvPr/>
        </p:nvSpPr>
        <p:spPr>
          <a:xfrm>
            <a:off x="788894" y="2637456"/>
            <a:ext cx="6096000" cy="2031325"/>
          </a:xfrm>
          <a:prstGeom prst="rect">
            <a:avLst/>
          </a:prstGeom>
          <a:noFill/>
        </p:spPr>
        <p:txBody>
          <a:bodyPr wrap="square">
            <a:spAutoFit/>
          </a:bodyPr>
          <a:lstStyle/>
          <a:p>
            <a:pPr algn="l"/>
            <a:r>
              <a:rPr lang="en-US" b="1" i="0" dirty="0">
                <a:solidFill>
                  <a:srgbClr val="0D0D0D"/>
                </a:solidFill>
                <a:effectLst/>
                <a:highlight>
                  <a:srgbClr val="FFFFFF"/>
                </a:highlight>
                <a:latin typeface="Söhne"/>
              </a:rPr>
              <a:t>Objectives:</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Understand the sales data of Amazon branches.</a:t>
            </a:r>
          </a:p>
          <a:p>
            <a:pPr algn="l">
              <a:buFont typeface="Arial" panose="020B0604020202020204" pitchFamily="34" charset="0"/>
              <a:buChar char="•"/>
            </a:pPr>
            <a:r>
              <a:rPr lang="en-US" b="0" i="0" dirty="0">
                <a:solidFill>
                  <a:srgbClr val="0D0D0D"/>
                </a:solidFill>
                <a:effectLst/>
                <a:highlight>
                  <a:srgbClr val="FFFFFF"/>
                </a:highlight>
                <a:latin typeface="Söhne"/>
              </a:rPr>
              <a:t>Analyze different product lines and their performance.</a:t>
            </a:r>
          </a:p>
          <a:p>
            <a:pPr algn="l">
              <a:buFont typeface="Arial" panose="020B0604020202020204" pitchFamily="34" charset="0"/>
              <a:buChar char="•"/>
            </a:pPr>
            <a:r>
              <a:rPr lang="en-US" b="0" i="0" dirty="0">
                <a:solidFill>
                  <a:srgbClr val="0D0D0D"/>
                </a:solidFill>
                <a:effectLst/>
                <a:highlight>
                  <a:srgbClr val="FFFFFF"/>
                </a:highlight>
                <a:latin typeface="Söhne"/>
              </a:rPr>
              <a:t>Identify sales trends and their effectiveness.</a:t>
            </a:r>
          </a:p>
          <a:p>
            <a:pPr algn="l">
              <a:buFont typeface="Arial" panose="020B0604020202020204" pitchFamily="34" charset="0"/>
              <a:buChar char="•"/>
            </a:pPr>
            <a:r>
              <a:rPr lang="en-US" b="0" i="0" dirty="0">
                <a:solidFill>
                  <a:srgbClr val="0D0D0D"/>
                </a:solidFill>
                <a:effectLst/>
                <a:highlight>
                  <a:srgbClr val="FFFFFF"/>
                </a:highlight>
                <a:latin typeface="Söhne"/>
              </a:rPr>
              <a:t>Uncover customer segments and purchase trends.</a:t>
            </a:r>
          </a:p>
          <a:p>
            <a:pPr algn="l">
              <a:buFont typeface="Arial" panose="020B0604020202020204" pitchFamily="34" charset="0"/>
              <a:buChar char="•"/>
            </a:pPr>
            <a:r>
              <a:rPr lang="en-US" b="0" i="0" dirty="0">
                <a:solidFill>
                  <a:srgbClr val="0D0D0D"/>
                </a:solidFill>
                <a:effectLst/>
                <a:highlight>
                  <a:srgbClr val="FFFFFF"/>
                </a:highlight>
                <a:latin typeface="Söhne"/>
              </a:rPr>
              <a:t>Provide actionable recommendations based on insights derived from the analysis</a:t>
            </a:r>
          </a:p>
        </p:txBody>
      </p:sp>
      <p:sp>
        <p:nvSpPr>
          <p:cNvPr id="13" name="TextBox 12">
            <a:extLst>
              <a:ext uri="{FF2B5EF4-FFF2-40B4-BE49-F238E27FC236}">
                <a16:creationId xmlns:a16="http://schemas.microsoft.com/office/drawing/2014/main" id="{84E813F8-C4DA-51C7-5E0B-B7ADB08314C6}"/>
              </a:ext>
            </a:extLst>
          </p:cNvPr>
          <p:cNvSpPr txBox="1"/>
          <p:nvPr/>
        </p:nvSpPr>
        <p:spPr>
          <a:xfrm>
            <a:off x="788894" y="4724402"/>
            <a:ext cx="6096000" cy="1754326"/>
          </a:xfrm>
          <a:prstGeom prst="rect">
            <a:avLst/>
          </a:prstGeom>
          <a:noFill/>
        </p:spPr>
        <p:txBody>
          <a:bodyPr wrap="square">
            <a:spAutoFit/>
          </a:bodyPr>
          <a:lstStyle/>
          <a:p>
            <a:r>
              <a:rPr lang="en-US" b="1" i="0" dirty="0">
                <a:solidFill>
                  <a:srgbClr val="0D0D0D"/>
                </a:solidFill>
                <a:effectLst/>
                <a:highlight>
                  <a:srgbClr val="FFFFFF"/>
                </a:highlight>
                <a:latin typeface="Söhne"/>
              </a:rPr>
              <a:t>Dataset Overview:</a:t>
            </a:r>
            <a:r>
              <a:rPr lang="en-US" b="0" i="0" dirty="0">
                <a:solidFill>
                  <a:srgbClr val="0D0D0D"/>
                </a:solidFill>
                <a:effectLst/>
                <a:highlight>
                  <a:srgbClr val="FFFFFF"/>
                </a:highlight>
                <a:latin typeface="Söhne"/>
              </a:rPr>
              <a:t> Our dataset comprises 1000 sales transactions, including 17 columns capturing various aspects of each transaction. These columns include information such as invoice ID, branch location, customer type, product line, unit price, quantity, total cost, date, time, payment method, and ratings, among others.</a:t>
            </a:r>
            <a:endParaRPr lang="en-IN" dirty="0"/>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04CCF1CF-CE35-7679-B1F5-736F060AA7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342446" y="1316069"/>
            <a:ext cx="4130899" cy="4130899"/>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937C2-4826-142F-79C2-0A9F6D16D3B5}"/>
              </a:ext>
            </a:extLst>
          </p:cNvPr>
          <p:cNvSpPr txBox="1"/>
          <p:nvPr/>
        </p:nvSpPr>
        <p:spPr>
          <a:xfrm>
            <a:off x="6096000" y="957643"/>
            <a:ext cx="6100482" cy="369332"/>
          </a:xfrm>
          <a:prstGeom prst="rect">
            <a:avLst/>
          </a:prstGeom>
          <a:noFill/>
        </p:spPr>
        <p:txBody>
          <a:bodyPr wrap="square">
            <a:spAutoFit/>
          </a:bodyPr>
          <a:lstStyle/>
          <a:p>
            <a:r>
              <a:rPr lang="en-IN" dirty="0">
                <a:solidFill>
                  <a:schemeClr val="bg1"/>
                </a:solidFill>
              </a:rPr>
              <a:t>1. Building the Database</a:t>
            </a:r>
            <a:r>
              <a:rPr lang="en-IN" dirty="0"/>
              <a:t>:</a:t>
            </a:r>
          </a:p>
        </p:txBody>
      </p:sp>
      <p:pic>
        <p:nvPicPr>
          <p:cNvPr id="8" name="Picture 7" descr="A screenshot of a computer&#10;&#10;Description automatically generated">
            <a:extLst>
              <a:ext uri="{FF2B5EF4-FFF2-40B4-BE49-F238E27FC236}">
                <a16:creationId xmlns:a16="http://schemas.microsoft.com/office/drawing/2014/main" id="{7716E0BC-CCCD-F036-7D5F-0620681AB11F}"/>
              </a:ext>
            </a:extLst>
          </p:cNvPr>
          <p:cNvPicPr>
            <a:picLocks noChangeAspect="1"/>
          </p:cNvPicPr>
          <p:nvPr/>
        </p:nvPicPr>
        <p:blipFill>
          <a:blip r:embed="rId3"/>
          <a:stretch>
            <a:fillRect/>
          </a:stretch>
        </p:blipFill>
        <p:spPr>
          <a:xfrm>
            <a:off x="6296248" y="1421409"/>
            <a:ext cx="2575783" cy="2880610"/>
          </a:xfrm>
          <a:prstGeom prst="rect">
            <a:avLst/>
          </a:prstGeom>
        </p:spPr>
      </p:pic>
      <p:sp>
        <p:nvSpPr>
          <p:cNvPr id="9" name="TextBox 8">
            <a:extLst>
              <a:ext uri="{FF2B5EF4-FFF2-40B4-BE49-F238E27FC236}">
                <a16:creationId xmlns:a16="http://schemas.microsoft.com/office/drawing/2014/main" id="{B244C363-F356-D04E-39DF-1B9D26BB5E14}"/>
              </a:ext>
            </a:extLst>
          </p:cNvPr>
          <p:cNvSpPr txBox="1"/>
          <p:nvPr/>
        </p:nvSpPr>
        <p:spPr>
          <a:xfrm>
            <a:off x="9551819" y="937564"/>
            <a:ext cx="2070847" cy="369332"/>
          </a:xfrm>
          <a:prstGeom prst="rect">
            <a:avLst/>
          </a:prstGeom>
          <a:noFill/>
        </p:spPr>
        <p:txBody>
          <a:bodyPr wrap="square" rtlCol="0">
            <a:spAutoFit/>
          </a:bodyPr>
          <a:lstStyle/>
          <a:p>
            <a:r>
              <a:rPr lang="en-US" dirty="0">
                <a:solidFill>
                  <a:schemeClr val="bg1"/>
                </a:solidFill>
              </a:rPr>
              <a:t>2.Tools Used:Mysql</a:t>
            </a:r>
            <a:endParaRPr lang="en-IN" dirty="0">
              <a:solidFill>
                <a:schemeClr val="bg1"/>
              </a:solidFill>
            </a:endParaRPr>
          </a:p>
        </p:txBody>
      </p:sp>
      <p:pic>
        <p:nvPicPr>
          <p:cNvPr id="11" name="Picture 10" descr="A blue circle with white text and a dolphin&#10;&#10;Description automatically generated">
            <a:extLst>
              <a:ext uri="{FF2B5EF4-FFF2-40B4-BE49-F238E27FC236}">
                <a16:creationId xmlns:a16="http://schemas.microsoft.com/office/drawing/2014/main" id="{CEBF98EC-1BC8-7E8C-6324-4750AB7BAA5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146241" y="1416054"/>
            <a:ext cx="2882004" cy="2882004"/>
          </a:xfrm>
          <a:prstGeom prst="rect">
            <a:avLst/>
          </a:prstGeom>
        </p:spPr>
      </p:pic>
      <p:sp>
        <p:nvSpPr>
          <p:cNvPr id="13" name="TextBox 12">
            <a:extLst>
              <a:ext uri="{FF2B5EF4-FFF2-40B4-BE49-F238E27FC236}">
                <a16:creationId xmlns:a16="http://schemas.microsoft.com/office/drawing/2014/main" id="{2BFAEE5E-3F4E-2891-1638-4142B8861DCC}"/>
              </a:ext>
            </a:extLst>
          </p:cNvPr>
          <p:cNvSpPr txBox="1"/>
          <p:nvPr/>
        </p:nvSpPr>
        <p:spPr>
          <a:xfrm>
            <a:off x="675378" y="1497106"/>
            <a:ext cx="4457702" cy="1477328"/>
          </a:xfrm>
          <a:prstGeom prst="rect">
            <a:avLst/>
          </a:prstGeom>
          <a:noFill/>
        </p:spPr>
        <p:txBody>
          <a:bodyPr wrap="square" rtlCol="0">
            <a:spAutoFit/>
          </a:bodyPr>
          <a:lstStyle/>
          <a:p>
            <a:r>
              <a:rPr lang="en-US" dirty="0">
                <a:solidFill>
                  <a:schemeClr val="bg1"/>
                </a:solidFill>
              </a:rPr>
              <a:t>Step1:created a database : amazon</a:t>
            </a:r>
          </a:p>
          <a:p>
            <a:r>
              <a:rPr lang="en-US" dirty="0">
                <a:solidFill>
                  <a:schemeClr val="bg1"/>
                </a:solidFill>
              </a:rPr>
              <a:t>Step2:create a table </a:t>
            </a:r>
            <a:r>
              <a:rPr lang="en-US" dirty="0" err="1">
                <a:solidFill>
                  <a:schemeClr val="bg1"/>
                </a:solidFill>
              </a:rPr>
              <a:t>called:amazon_sales</a:t>
            </a:r>
            <a:endParaRPr lang="en-US" dirty="0">
              <a:solidFill>
                <a:schemeClr val="bg1"/>
              </a:solidFill>
            </a:endParaRPr>
          </a:p>
          <a:p>
            <a:r>
              <a:rPr lang="en-US" dirty="0">
                <a:solidFill>
                  <a:schemeClr val="bg1"/>
                </a:solidFill>
              </a:rPr>
              <a:t>Step3:inserted data using Table wizard Import option </a:t>
            </a:r>
          </a:p>
          <a:p>
            <a:endParaRPr lang="en-US" dirty="0">
              <a:solidFill>
                <a:schemeClr val="bg1"/>
              </a:solidFill>
            </a:endParaRPr>
          </a:p>
        </p:txBody>
      </p:sp>
      <p:pic>
        <p:nvPicPr>
          <p:cNvPr id="16" name="Picture 15">
            <a:extLst>
              <a:ext uri="{FF2B5EF4-FFF2-40B4-BE49-F238E27FC236}">
                <a16:creationId xmlns:a16="http://schemas.microsoft.com/office/drawing/2014/main" id="{03DCBA24-9CD8-95B8-88B4-77D9F71B5EFD}"/>
              </a:ext>
            </a:extLst>
          </p:cNvPr>
          <p:cNvPicPr>
            <a:picLocks noChangeAspect="1"/>
          </p:cNvPicPr>
          <p:nvPr/>
        </p:nvPicPr>
        <p:blipFill>
          <a:blip r:embed="rId6"/>
          <a:stretch>
            <a:fillRect/>
          </a:stretch>
        </p:blipFill>
        <p:spPr>
          <a:xfrm>
            <a:off x="144946" y="4480176"/>
            <a:ext cx="11682472" cy="51820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7DF55364-49BE-B005-3D60-776CB87214FA}"/>
              </a:ext>
            </a:extLst>
          </p:cNvPr>
          <p:cNvPicPr>
            <a:picLocks noChangeAspect="1"/>
          </p:cNvPicPr>
          <p:nvPr/>
        </p:nvPicPr>
        <p:blipFill>
          <a:blip r:embed="rId7"/>
          <a:stretch>
            <a:fillRect/>
          </a:stretch>
        </p:blipFill>
        <p:spPr>
          <a:xfrm>
            <a:off x="1516955" y="5176537"/>
            <a:ext cx="6957663" cy="1477328"/>
          </a:xfrm>
          <a:prstGeom prst="rect">
            <a:avLst/>
          </a:prstGeom>
        </p:spPr>
      </p:pic>
      <p:sp>
        <p:nvSpPr>
          <p:cNvPr id="21" name="TextBox 20">
            <a:extLst>
              <a:ext uri="{FF2B5EF4-FFF2-40B4-BE49-F238E27FC236}">
                <a16:creationId xmlns:a16="http://schemas.microsoft.com/office/drawing/2014/main" id="{5F56884B-9590-A88D-BFBE-F19C70D71FC6}"/>
              </a:ext>
            </a:extLst>
          </p:cNvPr>
          <p:cNvSpPr txBox="1"/>
          <p:nvPr/>
        </p:nvSpPr>
        <p:spPr>
          <a:xfrm>
            <a:off x="762000" y="2974434"/>
            <a:ext cx="4457702" cy="923330"/>
          </a:xfrm>
          <a:prstGeom prst="rect">
            <a:avLst/>
          </a:prstGeom>
          <a:noFill/>
        </p:spPr>
        <p:txBody>
          <a:bodyPr wrap="square" rtlCol="0">
            <a:spAutoFit/>
          </a:bodyPr>
          <a:lstStyle/>
          <a:p>
            <a:r>
              <a:rPr lang="en-US" dirty="0">
                <a:solidFill>
                  <a:schemeClr val="bg1"/>
                </a:solidFill>
              </a:rPr>
              <a:t>have encountered an issue: Spaces in column names </a:t>
            </a:r>
          </a:p>
          <a:p>
            <a:r>
              <a:rPr lang="en-US" dirty="0">
                <a:solidFill>
                  <a:schemeClr val="bg1"/>
                </a:solidFill>
              </a:rPr>
              <a:t>Solution : use `product line` (</a:t>
            </a:r>
            <a:r>
              <a:rPr lang="en-US" dirty="0" err="1">
                <a:solidFill>
                  <a:schemeClr val="bg1"/>
                </a:solidFill>
              </a:rPr>
              <a:t>backtips</a:t>
            </a:r>
            <a:r>
              <a:rPr lang="en-US" dirty="0">
                <a:solidFill>
                  <a:schemeClr val="bg1"/>
                </a:solidFill>
              </a:rPr>
              <a:t>) </a:t>
            </a:r>
            <a:endParaRPr lang="en-IN" dirty="0">
              <a:solidFill>
                <a:schemeClr val="bg1"/>
              </a:solidFill>
            </a:endParaRPr>
          </a:p>
        </p:txBody>
      </p:sp>
      <p:sp>
        <p:nvSpPr>
          <p:cNvPr id="22" name="Rectangle 21">
            <a:extLst>
              <a:ext uri="{FF2B5EF4-FFF2-40B4-BE49-F238E27FC236}">
                <a16:creationId xmlns:a16="http://schemas.microsoft.com/office/drawing/2014/main" id="{0779EBEE-4D44-AEC6-578C-6020997475F1}"/>
              </a:ext>
            </a:extLst>
          </p:cNvPr>
          <p:cNvSpPr/>
          <p:nvPr/>
        </p:nvSpPr>
        <p:spPr>
          <a:xfrm>
            <a:off x="582924" y="204135"/>
            <a:ext cx="4550156"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wrangling</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206188" y="76472"/>
            <a:ext cx="5181600" cy="478119"/>
          </a:xfrm>
        </p:spPr>
        <p:txBody>
          <a:bodyPr anchor="b">
            <a:normAutofit fontScale="90000"/>
          </a:bodyPr>
          <a:lstStyle/>
          <a:p>
            <a:r>
              <a:rPr lang="en-US" u="sng" dirty="0"/>
              <a:t>Feature ENGINEERING</a:t>
            </a:r>
          </a:p>
        </p:txBody>
      </p:sp>
      <p:sp>
        <p:nvSpPr>
          <p:cNvPr id="13" name="Slide Number Placeholder 3">
            <a:extLst>
              <a:ext uri="{FF2B5EF4-FFF2-40B4-BE49-F238E27FC236}">
                <a16:creationId xmlns:a16="http://schemas.microsoft.com/office/drawing/2014/main" id="{4B8B05B3-247F-E2D8-63D6-38DD4E07ED02}"/>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4</a:t>
            </a:fld>
            <a:endParaRPr lang="en-US"/>
          </a:p>
        </p:txBody>
      </p:sp>
      <p:sp>
        <p:nvSpPr>
          <p:cNvPr id="10" name="TextBox 9">
            <a:extLst>
              <a:ext uri="{FF2B5EF4-FFF2-40B4-BE49-F238E27FC236}">
                <a16:creationId xmlns:a16="http://schemas.microsoft.com/office/drawing/2014/main" id="{205525C7-29DA-AC5E-7369-30E7086A00AD}"/>
              </a:ext>
            </a:extLst>
          </p:cNvPr>
          <p:cNvSpPr txBox="1"/>
          <p:nvPr/>
        </p:nvSpPr>
        <p:spPr>
          <a:xfrm>
            <a:off x="0" y="571300"/>
            <a:ext cx="5091953" cy="2031325"/>
          </a:xfrm>
          <a:prstGeom prst="rect">
            <a:avLst/>
          </a:prstGeom>
          <a:noFill/>
        </p:spPr>
        <p:txBody>
          <a:bodyPr wrap="square">
            <a:spAutoFit/>
          </a:bodyPr>
          <a:lstStyle/>
          <a:p>
            <a:pPr algn="l"/>
            <a:r>
              <a:rPr lang="en-US" b="1" i="0" dirty="0">
                <a:solidFill>
                  <a:srgbClr val="0D0D0D"/>
                </a:solidFill>
                <a:effectLst/>
                <a:highlight>
                  <a:srgbClr val="FFFFFF"/>
                </a:highlight>
                <a:latin typeface="Söhne"/>
              </a:rPr>
              <a:t>1 Adding Timeofday Column:</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We introduced a new column named "timeofday" to categorize sales transactions into different parts of the day: Morning, Afternoon, and Evening. This enables us to analyze sales patterns based on the time of day and identify the peak hours when most sales occur.</a:t>
            </a:r>
          </a:p>
        </p:txBody>
      </p:sp>
      <p:pic>
        <p:nvPicPr>
          <p:cNvPr id="12" name="Picture 11">
            <a:extLst>
              <a:ext uri="{FF2B5EF4-FFF2-40B4-BE49-F238E27FC236}">
                <a16:creationId xmlns:a16="http://schemas.microsoft.com/office/drawing/2014/main" id="{232989CF-620D-9BF6-CEBC-F32C209421CA}"/>
              </a:ext>
            </a:extLst>
          </p:cNvPr>
          <p:cNvPicPr>
            <a:picLocks noChangeAspect="1"/>
          </p:cNvPicPr>
          <p:nvPr/>
        </p:nvPicPr>
        <p:blipFill>
          <a:blip r:embed="rId3"/>
          <a:stretch>
            <a:fillRect/>
          </a:stretch>
        </p:blipFill>
        <p:spPr>
          <a:xfrm>
            <a:off x="5523922" y="206385"/>
            <a:ext cx="6668078" cy="6187976"/>
          </a:xfrm>
          <a:prstGeom prst="rect">
            <a:avLst/>
          </a:prstGeom>
        </p:spPr>
      </p:pic>
      <p:sp>
        <p:nvSpPr>
          <p:cNvPr id="15" name="TextBox 14">
            <a:extLst>
              <a:ext uri="{FF2B5EF4-FFF2-40B4-BE49-F238E27FC236}">
                <a16:creationId xmlns:a16="http://schemas.microsoft.com/office/drawing/2014/main" id="{6F5833F2-8A3B-E5CD-2719-53187E931BCC}"/>
              </a:ext>
            </a:extLst>
          </p:cNvPr>
          <p:cNvSpPr txBox="1"/>
          <p:nvPr/>
        </p:nvSpPr>
        <p:spPr>
          <a:xfrm>
            <a:off x="0" y="2602625"/>
            <a:ext cx="5387788" cy="2308324"/>
          </a:xfrm>
          <a:prstGeom prst="rect">
            <a:avLst/>
          </a:prstGeom>
          <a:noFill/>
        </p:spPr>
        <p:txBody>
          <a:bodyPr wrap="square">
            <a:spAutoFit/>
          </a:bodyPr>
          <a:lstStyle/>
          <a:p>
            <a:r>
              <a:rPr lang="en-US" b="1" dirty="0"/>
              <a:t>2 Adding Dayname Column:</a:t>
            </a:r>
          </a:p>
          <a:p>
            <a:r>
              <a:rPr lang="en-US" dirty="0"/>
              <a:t>Another important feature we added is the "dayname" column, which extracts the day of the week (e.g., Mon, Tue, Wed) from the date of each transaction. This allows us to understand the distribution of sales across different days of the week and determine which days are busiest for each branch.</a:t>
            </a:r>
            <a:endParaRPr lang="en-IN" dirty="0"/>
          </a:p>
        </p:txBody>
      </p:sp>
      <p:sp>
        <p:nvSpPr>
          <p:cNvPr id="17" name="TextBox 16">
            <a:extLst>
              <a:ext uri="{FF2B5EF4-FFF2-40B4-BE49-F238E27FC236}">
                <a16:creationId xmlns:a16="http://schemas.microsoft.com/office/drawing/2014/main" id="{4D60CB5A-430F-5FF9-CCC0-2D80B618E6C8}"/>
              </a:ext>
            </a:extLst>
          </p:cNvPr>
          <p:cNvSpPr txBox="1"/>
          <p:nvPr/>
        </p:nvSpPr>
        <p:spPr>
          <a:xfrm>
            <a:off x="-24653" y="4851859"/>
            <a:ext cx="5643281" cy="2031325"/>
          </a:xfrm>
          <a:prstGeom prst="rect">
            <a:avLst/>
          </a:prstGeom>
          <a:noFill/>
        </p:spPr>
        <p:txBody>
          <a:bodyPr wrap="square">
            <a:spAutoFit/>
          </a:bodyPr>
          <a:lstStyle/>
          <a:p>
            <a:pPr algn="l"/>
            <a:r>
              <a:rPr lang="en-US" b="1" i="0" dirty="0">
                <a:solidFill>
                  <a:srgbClr val="0D0D0D"/>
                </a:solidFill>
                <a:effectLst/>
                <a:highlight>
                  <a:srgbClr val="FFFFFF"/>
                </a:highlight>
                <a:latin typeface="Söhne"/>
              </a:rPr>
              <a:t>3 Adding Monthname Column:</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To analyze seasonal trends in sales, we created the "</a:t>
            </a:r>
            <a:r>
              <a:rPr lang="en-US" b="0" i="0" dirty="0" err="1">
                <a:solidFill>
                  <a:srgbClr val="0D0D0D"/>
                </a:solidFill>
                <a:effectLst/>
                <a:highlight>
                  <a:srgbClr val="FFFFFF"/>
                </a:highlight>
                <a:latin typeface="Söhne"/>
              </a:rPr>
              <a:t>monthname</a:t>
            </a:r>
            <a:r>
              <a:rPr lang="en-US" b="0" i="0" dirty="0">
                <a:solidFill>
                  <a:srgbClr val="0D0D0D"/>
                </a:solidFill>
                <a:effectLst/>
                <a:highlight>
                  <a:srgbClr val="FFFFFF"/>
                </a:highlight>
                <a:latin typeface="Söhne"/>
              </a:rPr>
              <a:t>" column, which extracts the month (e.g., Jan, Feb, Mar) from the transaction date. This enables us to identify the months with the highest sales and profitability, providing valuable insights for planning and forecasting.</a:t>
            </a:r>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85EF6-2DD3-B310-81A0-A8008F572E89}"/>
              </a:ext>
            </a:extLst>
          </p:cNvPr>
          <p:cNvSpPr>
            <a:spLocks noGrp="1"/>
          </p:cNvSpPr>
          <p:nvPr>
            <p:ph type="title"/>
          </p:nvPr>
        </p:nvSpPr>
        <p:spPr>
          <a:xfrm>
            <a:off x="289585" y="203067"/>
            <a:ext cx="5057104" cy="360524"/>
          </a:xfrm>
        </p:spPr>
        <p:txBody>
          <a:bodyPr anchor="b">
            <a:normAutofit fontScale="90000"/>
          </a:bodyPr>
          <a:lstStyle/>
          <a:p>
            <a:r>
              <a:rPr lang="en-US" sz="2000" cap="none" dirty="0"/>
              <a:t>using </a:t>
            </a:r>
            <a:r>
              <a:rPr lang="en-US" sz="2000" cap="none" dirty="0" err="1"/>
              <a:t>vscode</a:t>
            </a:r>
            <a:r>
              <a:rPr lang="en-US" sz="2000" cap="none" dirty="0"/>
              <a:t> with </a:t>
            </a:r>
            <a:r>
              <a:rPr lang="en-US" sz="2000" cap="none" dirty="0" err="1"/>
              <a:t>mysql</a:t>
            </a:r>
            <a:r>
              <a:rPr lang="en-US" sz="2000" cap="none" dirty="0"/>
              <a:t> database</a:t>
            </a:r>
            <a:endParaRPr lang="en-IN" sz="2000" cap="none" dirty="0"/>
          </a:p>
        </p:txBody>
      </p:sp>
      <p:pic>
        <p:nvPicPr>
          <p:cNvPr id="4" name="Picture 3">
            <a:extLst>
              <a:ext uri="{FF2B5EF4-FFF2-40B4-BE49-F238E27FC236}">
                <a16:creationId xmlns:a16="http://schemas.microsoft.com/office/drawing/2014/main" id="{7A2DC999-7D83-0DDA-15ED-F88A6A6EEB4A}"/>
              </a:ext>
            </a:extLst>
          </p:cNvPr>
          <p:cNvPicPr>
            <a:picLocks noChangeAspect="1"/>
          </p:cNvPicPr>
          <p:nvPr/>
        </p:nvPicPr>
        <p:blipFill>
          <a:blip r:embed="rId2"/>
          <a:stretch>
            <a:fillRect/>
          </a:stretch>
        </p:blipFill>
        <p:spPr>
          <a:xfrm>
            <a:off x="77988" y="712949"/>
            <a:ext cx="4474962" cy="264613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1335E658-65E9-6002-D362-E378DF78CFEC}"/>
              </a:ext>
            </a:extLst>
          </p:cNvPr>
          <p:cNvPicPr>
            <a:picLocks noChangeAspect="1"/>
          </p:cNvPicPr>
          <p:nvPr/>
        </p:nvPicPr>
        <p:blipFill>
          <a:blip r:embed="rId3"/>
          <a:stretch>
            <a:fillRect/>
          </a:stretch>
        </p:blipFill>
        <p:spPr>
          <a:xfrm>
            <a:off x="4720024" y="712949"/>
            <a:ext cx="7471976" cy="1248386"/>
          </a:xfrm>
          <a:prstGeom prst="rect">
            <a:avLst/>
          </a:prstGeom>
        </p:spPr>
      </p:pic>
      <p:sp>
        <p:nvSpPr>
          <p:cNvPr id="9" name="TextBox 8">
            <a:extLst>
              <a:ext uri="{FF2B5EF4-FFF2-40B4-BE49-F238E27FC236}">
                <a16:creationId xmlns:a16="http://schemas.microsoft.com/office/drawing/2014/main" id="{0579A161-D70B-2653-AD93-8C5F256269B5}"/>
              </a:ext>
            </a:extLst>
          </p:cNvPr>
          <p:cNvSpPr txBox="1"/>
          <p:nvPr/>
        </p:nvSpPr>
        <p:spPr>
          <a:xfrm>
            <a:off x="5857315" y="194259"/>
            <a:ext cx="5413090" cy="369332"/>
          </a:xfrm>
          <a:prstGeom prst="rect">
            <a:avLst/>
          </a:prstGeom>
          <a:noFill/>
        </p:spPr>
        <p:txBody>
          <a:bodyPr wrap="square" rtlCol="0">
            <a:spAutoFit/>
          </a:bodyPr>
          <a:lstStyle/>
          <a:p>
            <a:r>
              <a:rPr lang="en-US" dirty="0">
                <a:solidFill>
                  <a:schemeClr val="bg1"/>
                </a:solidFill>
              </a:rPr>
              <a:t>Extensions used in </a:t>
            </a:r>
            <a:r>
              <a:rPr lang="en-US" dirty="0" err="1">
                <a:solidFill>
                  <a:schemeClr val="bg1"/>
                </a:solidFill>
              </a:rPr>
              <a:t>vscode</a:t>
            </a:r>
            <a:r>
              <a:rPr lang="en-US" dirty="0">
                <a:solidFill>
                  <a:schemeClr val="bg1"/>
                </a:solidFill>
              </a:rPr>
              <a:t> for the connection:</a:t>
            </a:r>
            <a:endParaRPr lang="en-IN" dirty="0">
              <a:solidFill>
                <a:schemeClr val="bg1"/>
              </a:solidFill>
            </a:endParaRPr>
          </a:p>
        </p:txBody>
      </p:sp>
      <p:pic>
        <p:nvPicPr>
          <p:cNvPr id="11" name="Picture 10" descr="A screenshot of a computer&#10;&#10;Description automatically generated">
            <a:extLst>
              <a:ext uri="{FF2B5EF4-FFF2-40B4-BE49-F238E27FC236}">
                <a16:creationId xmlns:a16="http://schemas.microsoft.com/office/drawing/2014/main" id="{02D0FB12-8278-0F49-71BD-80940766CA01}"/>
              </a:ext>
            </a:extLst>
          </p:cNvPr>
          <p:cNvPicPr>
            <a:picLocks noChangeAspect="1"/>
          </p:cNvPicPr>
          <p:nvPr/>
        </p:nvPicPr>
        <p:blipFill>
          <a:blip r:embed="rId4"/>
          <a:stretch>
            <a:fillRect/>
          </a:stretch>
        </p:blipFill>
        <p:spPr>
          <a:xfrm>
            <a:off x="4720024" y="2110693"/>
            <a:ext cx="7521592" cy="1248386"/>
          </a:xfrm>
          <a:prstGeom prst="rect">
            <a:avLst/>
          </a:prstGeom>
        </p:spPr>
      </p:pic>
      <p:pic>
        <p:nvPicPr>
          <p:cNvPr id="13" name="Picture 12">
            <a:extLst>
              <a:ext uri="{FF2B5EF4-FFF2-40B4-BE49-F238E27FC236}">
                <a16:creationId xmlns:a16="http://schemas.microsoft.com/office/drawing/2014/main" id="{AD0AE572-91F7-04E8-6C9B-38E569E8F4F6}"/>
              </a:ext>
            </a:extLst>
          </p:cNvPr>
          <p:cNvPicPr>
            <a:picLocks noChangeAspect="1"/>
          </p:cNvPicPr>
          <p:nvPr/>
        </p:nvPicPr>
        <p:blipFill>
          <a:blip r:embed="rId5"/>
          <a:stretch>
            <a:fillRect/>
          </a:stretch>
        </p:blipFill>
        <p:spPr>
          <a:xfrm>
            <a:off x="2076101" y="3429000"/>
            <a:ext cx="8039797" cy="3352306"/>
          </a:xfrm>
          <a:prstGeom prst="rect">
            <a:avLst/>
          </a:prstGeom>
        </p:spPr>
      </p:pic>
    </p:spTree>
    <p:extLst>
      <p:ext uri="{BB962C8B-B14F-4D97-AF65-F5344CB8AC3E}">
        <p14:creationId xmlns:p14="http://schemas.microsoft.com/office/powerpoint/2010/main" val="3511325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380DCE-4C8B-8A42-BAC3-E3A9D4A3F513}"/>
              </a:ext>
            </a:extLst>
          </p:cNvPr>
          <p:cNvSpPr txBox="1"/>
          <p:nvPr/>
        </p:nvSpPr>
        <p:spPr>
          <a:xfrm>
            <a:off x="914398" y="365125"/>
            <a:ext cx="10439401" cy="1617017"/>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kern="1200" cap="all" baseline="0" dirty="0">
              <a:latin typeface="+mj-lt"/>
              <a:ea typeface="+mj-ea"/>
              <a:cs typeface="+mj-cs"/>
            </a:endParaRPr>
          </a:p>
          <a:p>
            <a:pPr>
              <a:lnSpc>
                <a:spcPct val="90000"/>
              </a:lnSpc>
              <a:spcBef>
                <a:spcPct val="0"/>
              </a:spcBef>
              <a:spcAft>
                <a:spcPts val="600"/>
              </a:spcAft>
            </a:pPr>
            <a:r>
              <a:rPr lang="en-US" sz="3200" b="1" u="sng" kern="1200" cap="all" baseline="0" dirty="0">
                <a:latin typeface="+mj-lt"/>
                <a:ea typeface="+mj-ea"/>
                <a:cs typeface="+mj-cs"/>
              </a:rPr>
              <a:t>Exploratory Data Analysis (EDA) Part-1</a:t>
            </a:r>
          </a:p>
        </p:txBody>
      </p:sp>
      <p:pic>
        <p:nvPicPr>
          <p:cNvPr id="14" name="Picture 13">
            <a:extLst>
              <a:ext uri="{FF2B5EF4-FFF2-40B4-BE49-F238E27FC236}">
                <a16:creationId xmlns:a16="http://schemas.microsoft.com/office/drawing/2014/main" id="{906D7464-0110-78E1-3185-E62772F06AFA}"/>
              </a:ext>
            </a:extLst>
          </p:cNvPr>
          <p:cNvPicPr>
            <a:picLocks noChangeAspect="1"/>
          </p:cNvPicPr>
          <p:nvPr/>
        </p:nvPicPr>
        <p:blipFill rotWithShape="1">
          <a:blip r:embed="rId3"/>
          <a:srcRect l="7014" r="1" b="1"/>
          <a:stretch/>
        </p:blipFill>
        <p:spPr>
          <a:xfrm>
            <a:off x="609600" y="2022249"/>
            <a:ext cx="3992709" cy="4311875"/>
          </a:xfrm>
          <a:prstGeom prst="rect">
            <a:avLst/>
          </a:prstGeom>
          <a:noFill/>
        </p:spPr>
      </p:pic>
      <p:pic>
        <p:nvPicPr>
          <p:cNvPr id="10" name="Picture 9">
            <a:extLst>
              <a:ext uri="{FF2B5EF4-FFF2-40B4-BE49-F238E27FC236}">
                <a16:creationId xmlns:a16="http://schemas.microsoft.com/office/drawing/2014/main" id="{D3C3CE8A-689E-EBA4-4A28-86A886A6A1D1}"/>
              </a:ext>
            </a:extLst>
          </p:cNvPr>
          <p:cNvPicPr>
            <a:picLocks noChangeAspect="1"/>
          </p:cNvPicPr>
          <p:nvPr/>
        </p:nvPicPr>
        <p:blipFill rotWithShape="1">
          <a:blip r:embed="rId4"/>
          <a:srcRect l="2238" r="6772" b="-2"/>
          <a:stretch/>
        </p:blipFill>
        <p:spPr>
          <a:xfrm>
            <a:off x="4935685" y="2022249"/>
            <a:ext cx="6751489" cy="3747180"/>
          </a:xfrm>
          <a:prstGeom prst="rect">
            <a:avLst/>
          </a:prstGeo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6</a:t>
            </a:fld>
            <a:endParaRPr lang="en-US"/>
          </a:p>
        </p:txBody>
      </p:sp>
    </p:spTree>
    <p:extLst>
      <p:ext uri="{BB962C8B-B14F-4D97-AF65-F5344CB8AC3E}">
        <p14:creationId xmlns:p14="http://schemas.microsoft.com/office/powerpoint/2010/main" val="41200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380DCE-4C8B-8A42-BAC3-E3A9D4A3F513}"/>
              </a:ext>
            </a:extLst>
          </p:cNvPr>
          <p:cNvSpPr txBox="1"/>
          <p:nvPr/>
        </p:nvSpPr>
        <p:spPr>
          <a:xfrm>
            <a:off x="914398" y="365125"/>
            <a:ext cx="10439401" cy="1617017"/>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kern="1200" cap="all" baseline="0" dirty="0">
              <a:latin typeface="+mj-lt"/>
              <a:ea typeface="+mj-ea"/>
              <a:cs typeface="+mj-cs"/>
            </a:endParaRPr>
          </a:p>
          <a:p>
            <a:pPr>
              <a:lnSpc>
                <a:spcPct val="90000"/>
              </a:lnSpc>
              <a:spcBef>
                <a:spcPct val="0"/>
              </a:spcBef>
              <a:spcAft>
                <a:spcPts val="600"/>
              </a:spcAft>
            </a:pPr>
            <a:r>
              <a:rPr lang="en-US" sz="3200" b="1" u="sng" kern="1200" cap="all" baseline="0" dirty="0">
                <a:latin typeface="+mj-lt"/>
                <a:ea typeface="+mj-ea"/>
                <a:cs typeface="+mj-cs"/>
              </a:rPr>
              <a:t>Exploratory Data Analysis (EDA) Part-2(unique values)</a:t>
            </a:r>
          </a:p>
        </p:txBody>
      </p:sp>
      <p:pic>
        <p:nvPicPr>
          <p:cNvPr id="6" name="Picture 5">
            <a:extLst>
              <a:ext uri="{FF2B5EF4-FFF2-40B4-BE49-F238E27FC236}">
                <a16:creationId xmlns:a16="http://schemas.microsoft.com/office/drawing/2014/main" id="{9DF36BB8-C1D2-B372-15D9-7548E3345514}"/>
              </a:ext>
            </a:extLst>
          </p:cNvPr>
          <p:cNvPicPr>
            <a:picLocks noChangeAspect="1"/>
          </p:cNvPicPr>
          <p:nvPr/>
        </p:nvPicPr>
        <p:blipFill rotWithShape="1">
          <a:blip r:embed="rId3"/>
          <a:srcRect r="18293" b="5"/>
          <a:stretch/>
        </p:blipFill>
        <p:spPr>
          <a:xfrm>
            <a:off x="914399" y="2022250"/>
            <a:ext cx="3310129" cy="3747180"/>
          </a:xfrm>
          <a:prstGeom prst="rect">
            <a:avLst/>
          </a:prstGeom>
          <a:noFill/>
        </p:spPr>
      </p:pic>
      <p:pic>
        <p:nvPicPr>
          <p:cNvPr id="3" name="Picture 2">
            <a:extLst>
              <a:ext uri="{FF2B5EF4-FFF2-40B4-BE49-F238E27FC236}">
                <a16:creationId xmlns:a16="http://schemas.microsoft.com/office/drawing/2014/main" id="{0832438F-6586-ADD6-A554-8995AB8A8F7E}"/>
              </a:ext>
            </a:extLst>
          </p:cNvPr>
          <p:cNvPicPr>
            <a:picLocks noChangeAspect="1"/>
          </p:cNvPicPr>
          <p:nvPr/>
        </p:nvPicPr>
        <p:blipFill rotWithShape="1">
          <a:blip r:embed="rId4"/>
          <a:srcRect r="33336" b="1"/>
          <a:stretch/>
        </p:blipFill>
        <p:spPr>
          <a:xfrm>
            <a:off x="4602310" y="2018120"/>
            <a:ext cx="6751489" cy="3747180"/>
          </a:xfrm>
          <a:prstGeom prst="rect">
            <a:avLst/>
          </a:prstGeo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7</a:t>
            </a:fld>
            <a:endParaRPr lang="en-US"/>
          </a:p>
        </p:txBody>
      </p:sp>
    </p:spTree>
    <p:extLst>
      <p:ext uri="{BB962C8B-B14F-4D97-AF65-F5344CB8AC3E}">
        <p14:creationId xmlns:p14="http://schemas.microsoft.com/office/powerpoint/2010/main" val="3044704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3380DCE-4C8B-8A42-BAC3-E3A9D4A3F513}"/>
              </a:ext>
            </a:extLst>
          </p:cNvPr>
          <p:cNvSpPr txBox="1"/>
          <p:nvPr/>
        </p:nvSpPr>
        <p:spPr>
          <a:xfrm>
            <a:off x="3360092" y="4620148"/>
            <a:ext cx="8094289" cy="342812"/>
          </a:xfrm>
          <a:prstGeom prst="rect">
            <a:avLst/>
          </a:prstGeom>
        </p:spPr>
        <p:txBody>
          <a:bodyPr vert="horz" lIns="91440" tIns="45720" rIns="91440" bIns="45720" rtlCol="0" anchor="b">
            <a:noAutofit/>
          </a:bodyPr>
          <a:lstStyle/>
          <a:p>
            <a:pPr>
              <a:lnSpc>
                <a:spcPct val="90000"/>
              </a:lnSpc>
              <a:spcBef>
                <a:spcPct val="0"/>
              </a:spcBef>
              <a:spcAft>
                <a:spcPts val="600"/>
              </a:spcAft>
            </a:pPr>
            <a:endParaRPr lang="en-US" sz="2400" kern="1200" cap="all" baseline="0" dirty="0">
              <a:latin typeface="+mj-lt"/>
              <a:ea typeface="+mj-ea"/>
              <a:cs typeface="+mj-cs"/>
            </a:endParaRPr>
          </a:p>
          <a:p>
            <a:pPr>
              <a:lnSpc>
                <a:spcPct val="90000"/>
              </a:lnSpc>
              <a:spcBef>
                <a:spcPct val="0"/>
              </a:spcBef>
              <a:spcAft>
                <a:spcPts val="600"/>
              </a:spcAft>
            </a:pPr>
            <a:r>
              <a:rPr lang="en-US" sz="2400" kern="1200" cap="all" baseline="0" dirty="0">
                <a:latin typeface="+mj-lt"/>
                <a:ea typeface="+mj-ea"/>
                <a:cs typeface="+mj-cs"/>
              </a:rPr>
              <a:t>Exploratory Data Analysis (EDA) Part-3(Missing values) and converting the columns into appropriate datatypes</a:t>
            </a:r>
          </a:p>
        </p:txBody>
      </p:sp>
      <p:pic>
        <p:nvPicPr>
          <p:cNvPr id="5" name="Picture 4">
            <a:extLst>
              <a:ext uri="{FF2B5EF4-FFF2-40B4-BE49-F238E27FC236}">
                <a16:creationId xmlns:a16="http://schemas.microsoft.com/office/drawing/2014/main" id="{F96C4ECC-CC7F-8D1A-5FB9-AA1168503527}"/>
              </a:ext>
            </a:extLst>
          </p:cNvPr>
          <p:cNvPicPr>
            <a:picLocks noChangeAspect="1"/>
          </p:cNvPicPr>
          <p:nvPr/>
        </p:nvPicPr>
        <p:blipFill>
          <a:blip r:embed="rId3"/>
          <a:stretch>
            <a:fillRect/>
          </a:stretch>
        </p:blipFill>
        <p:spPr>
          <a:xfrm>
            <a:off x="35741" y="0"/>
            <a:ext cx="3019448" cy="4620148"/>
          </a:xfrm>
          <a:prstGeom prst="rect">
            <a:avLst/>
          </a:prstGeom>
          <a:noFill/>
        </p:spPr>
      </p:pic>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vert="horz" lIns="91440" tIns="45720" rIns="91440" bIns="45720" rtlCol="0" anchor="ctr">
            <a:normAutofit/>
          </a:bodyPr>
          <a:lstStyle/>
          <a:p>
            <a:pPr>
              <a:spcAft>
                <a:spcPts val="600"/>
              </a:spcAft>
            </a:pPr>
            <a:fld id="{B5CEABB6-07DC-46E8-9B57-56EC44A396E5}" type="slidenum">
              <a:rPr lang="en-US" smtClean="0"/>
              <a:pPr>
                <a:spcAft>
                  <a:spcPts val="600"/>
                </a:spcAft>
              </a:pPr>
              <a:t>8</a:t>
            </a:fld>
            <a:endParaRPr lang="en-US"/>
          </a:p>
        </p:txBody>
      </p:sp>
      <p:pic>
        <p:nvPicPr>
          <p:cNvPr id="11" name="Picture 10">
            <a:extLst>
              <a:ext uri="{FF2B5EF4-FFF2-40B4-BE49-F238E27FC236}">
                <a16:creationId xmlns:a16="http://schemas.microsoft.com/office/drawing/2014/main" id="{BE3FCCD0-E22C-0AAF-990C-8010B815CDB0}"/>
              </a:ext>
            </a:extLst>
          </p:cNvPr>
          <p:cNvPicPr>
            <a:picLocks noChangeAspect="1"/>
          </p:cNvPicPr>
          <p:nvPr/>
        </p:nvPicPr>
        <p:blipFill>
          <a:blip r:embed="rId4"/>
          <a:stretch>
            <a:fillRect/>
          </a:stretch>
        </p:blipFill>
        <p:spPr>
          <a:xfrm>
            <a:off x="3055189" y="0"/>
            <a:ext cx="6239436" cy="3759587"/>
          </a:xfrm>
          <a:prstGeom prst="rect">
            <a:avLst/>
          </a:prstGeom>
        </p:spPr>
      </p:pic>
      <p:pic>
        <p:nvPicPr>
          <p:cNvPr id="14" name="Picture 13">
            <a:extLst>
              <a:ext uri="{FF2B5EF4-FFF2-40B4-BE49-F238E27FC236}">
                <a16:creationId xmlns:a16="http://schemas.microsoft.com/office/drawing/2014/main" id="{F7E1F451-593D-FA9E-22E7-EE6F614BD665}"/>
              </a:ext>
            </a:extLst>
          </p:cNvPr>
          <p:cNvPicPr>
            <a:picLocks noChangeAspect="1"/>
          </p:cNvPicPr>
          <p:nvPr/>
        </p:nvPicPr>
        <p:blipFill>
          <a:blip r:embed="rId5"/>
          <a:stretch>
            <a:fillRect/>
          </a:stretch>
        </p:blipFill>
        <p:spPr>
          <a:xfrm>
            <a:off x="8905195" y="400688"/>
            <a:ext cx="3286805" cy="3451971"/>
          </a:xfrm>
          <a:prstGeom prst="rect">
            <a:avLst/>
          </a:prstGeom>
        </p:spPr>
      </p:pic>
      <p:pic>
        <p:nvPicPr>
          <p:cNvPr id="17" name="Picture 16">
            <a:extLst>
              <a:ext uri="{FF2B5EF4-FFF2-40B4-BE49-F238E27FC236}">
                <a16:creationId xmlns:a16="http://schemas.microsoft.com/office/drawing/2014/main" id="{9BF5BCAF-F15F-4565-D853-29CC538E46BE}"/>
              </a:ext>
            </a:extLst>
          </p:cNvPr>
          <p:cNvPicPr>
            <a:picLocks noChangeAspect="1"/>
          </p:cNvPicPr>
          <p:nvPr/>
        </p:nvPicPr>
        <p:blipFill>
          <a:blip r:embed="rId6"/>
          <a:stretch>
            <a:fillRect/>
          </a:stretch>
        </p:blipFill>
        <p:spPr>
          <a:xfrm>
            <a:off x="144264" y="5044825"/>
            <a:ext cx="11903472" cy="1828958"/>
          </a:xfrm>
          <a:prstGeom prst="rect">
            <a:avLst/>
          </a:prstGeom>
        </p:spPr>
      </p:pic>
    </p:spTree>
    <p:extLst>
      <p:ext uri="{BB962C8B-B14F-4D97-AF65-F5344CB8AC3E}">
        <p14:creationId xmlns:p14="http://schemas.microsoft.com/office/powerpoint/2010/main" val="2948306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392D41-B210-2138-3A1D-03A58A8E9877}"/>
              </a:ext>
            </a:extLst>
          </p:cNvPr>
          <p:cNvPicPr>
            <a:picLocks noChangeAspect="1"/>
          </p:cNvPicPr>
          <p:nvPr/>
        </p:nvPicPr>
        <p:blipFill>
          <a:blip r:embed="rId3"/>
          <a:stretch>
            <a:fillRect/>
          </a:stretch>
        </p:blipFill>
        <p:spPr>
          <a:xfrm>
            <a:off x="99146" y="2196493"/>
            <a:ext cx="5660464" cy="3040882"/>
          </a:xfrm>
          <a:prstGeom prst="rect">
            <a:avLst/>
          </a:prstGeom>
        </p:spPr>
      </p:pic>
      <p:pic>
        <p:nvPicPr>
          <p:cNvPr id="17" name="Picture 16">
            <a:extLst>
              <a:ext uri="{FF2B5EF4-FFF2-40B4-BE49-F238E27FC236}">
                <a16:creationId xmlns:a16="http://schemas.microsoft.com/office/drawing/2014/main" id="{3B56B80E-25E3-7AD7-6094-14506CBCE7F5}"/>
              </a:ext>
            </a:extLst>
          </p:cNvPr>
          <p:cNvPicPr>
            <a:picLocks noChangeAspect="1"/>
          </p:cNvPicPr>
          <p:nvPr/>
        </p:nvPicPr>
        <p:blipFill>
          <a:blip r:embed="rId4"/>
          <a:stretch>
            <a:fillRect/>
          </a:stretch>
        </p:blipFill>
        <p:spPr>
          <a:xfrm>
            <a:off x="5858774" y="2196493"/>
            <a:ext cx="6486724" cy="3040882"/>
          </a:xfrm>
          <a:prstGeom prst="rect">
            <a:avLst/>
          </a:prstGeom>
        </p:spPr>
      </p:pic>
      <p:sp>
        <p:nvSpPr>
          <p:cNvPr id="19" name="Rectangle 18">
            <a:extLst>
              <a:ext uri="{FF2B5EF4-FFF2-40B4-BE49-F238E27FC236}">
                <a16:creationId xmlns:a16="http://schemas.microsoft.com/office/drawing/2014/main" id="{47738FBB-EFE8-48CB-8A73-EC88CC31CEEA}"/>
              </a:ext>
            </a:extLst>
          </p:cNvPr>
          <p:cNvSpPr/>
          <p:nvPr/>
        </p:nvSpPr>
        <p:spPr>
          <a:xfrm>
            <a:off x="2904373" y="1037121"/>
            <a:ext cx="5710474"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IN" sz="5400" b="1" i="0" dirty="0">
                <a:solidFill>
                  <a:srgbClr val="002246"/>
                </a:solidFill>
                <a:effectLst>
                  <a:outerShdw blurRad="50800" dist="38100" dir="5400000" algn="t" rotWithShape="0">
                    <a:prstClr val="black">
                      <a:alpha val="40000"/>
                    </a:prstClr>
                  </a:outerShdw>
                </a:effectLst>
                <a:highlight>
                  <a:srgbClr val="FFFFFF"/>
                </a:highlight>
                <a:latin typeface="SofiaPro"/>
              </a:rPr>
              <a:t>Business Questions</a:t>
            </a:r>
            <a:endParaRPr lang="en-IN" sz="5400" b="0" i="0" dirty="0">
              <a:solidFill>
                <a:srgbClr val="002246"/>
              </a:solidFill>
              <a:effectLst>
                <a:outerShdw blurRad="50800" dist="38100" dir="5400000" algn="t" rotWithShape="0">
                  <a:prstClr val="black">
                    <a:alpha val="40000"/>
                  </a:prstClr>
                </a:outerShdw>
              </a:effectLst>
              <a:highlight>
                <a:srgbClr val="FFFFFF"/>
              </a:highlight>
              <a:latin typeface="SofiaPro"/>
            </a:endParaRPr>
          </a:p>
          <a:p>
            <a:pPr algn="ctr"/>
            <a:endParaRPr lang="en-US" sz="5400" b="1" cap="none" spc="0" dirty="0">
              <a:ln/>
              <a:solidFill>
                <a:schemeClr val="accent3"/>
              </a:solidFill>
              <a:effectLst/>
            </a:endParaRPr>
          </a:p>
        </p:txBody>
      </p:sp>
    </p:spTree>
    <p:extLst>
      <p:ext uri="{BB962C8B-B14F-4D97-AF65-F5344CB8AC3E}">
        <p14:creationId xmlns:p14="http://schemas.microsoft.com/office/powerpoint/2010/main" val="1760417424"/>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115</TotalTime>
  <Words>494</Words>
  <Application>Microsoft Office PowerPoint</Application>
  <PresentationFormat>Widescreen</PresentationFormat>
  <Paragraphs>58</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SofiaPro</vt:lpstr>
      <vt:lpstr>Söhne</vt:lpstr>
      <vt:lpstr>Tenorite</vt:lpstr>
      <vt:lpstr>Custom</vt:lpstr>
      <vt:lpstr>PowerPoint Presentation</vt:lpstr>
      <vt:lpstr>PowerPoint Presentation</vt:lpstr>
      <vt:lpstr>PowerPoint Presentation</vt:lpstr>
      <vt:lpstr>Feature ENGINEERING</vt:lpstr>
      <vt:lpstr>using vscode with mysql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Haripriya gude</dc:creator>
  <cp:lastModifiedBy>Haripriya gude</cp:lastModifiedBy>
  <cp:revision>1</cp:revision>
  <dcterms:created xsi:type="dcterms:W3CDTF">2024-05-17T08:12:38Z</dcterms:created>
  <dcterms:modified xsi:type="dcterms:W3CDTF">2024-05-17T10:08:07Z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